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13"/>
    <p:restoredTop sz="89796"/>
  </p:normalViewPr>
  <p:slideViewPr>
    <p:cSldViewPr snapToGrid="0" snapToObjects="1">
      <p:cViewPr varScale="1">
        <p:scale>
          <a:sx n="67" d="100"/>
          <a:sy n="67" d="100"/>
        </p:scale>
        <p:origin x="192" y="1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96FB16-9773-A94B-B563-771745B7CB74}" type="datetimeFigureOut">
              <a:rPr lang="en-US" smtClean="0"/>
              <a:t>2/23/22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B5F6CF-5376-3A43-8B5A-6A698DB8C71B}" type="slidenum">
              <a:rPr lang="en-US" smtClean="0"/>
              <a:t>‹#›</a:t>
            </a:fld>
            <a:endParaRPr lang="en-US"/>
          </a:p>
        </p:txBody>
      </p:sp>
    </p:spTree>
    <p:extLst>
      <p:ext uri="{BB962C8B-B14F-4D97-AF65-F5344CB8AC3E}">
        <p14:creationId xmlns:p14="http://schemas.microsoft.com/office/powerpoint/2010/main" val="221853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growth of ecommerce and online shopping in recent years has opened up opportunities for online fraud like we’ve never seen before. It is more important than ever to develop strong fraud prevention technology to protect customers and merchants from online fraudsters. In this project, we build a machine learning model that takes in customer and transaction information to predict whether a transaction is legitimate or fraudulent. Using this model, we hope to increase revenue by approving more good orders, and decrease chargebacks, or the cost that merchants need to pay back from incorrectly approving a fraudulent order.</a:t>
            </a:r>
          </a:p>
        </p:txBody>
      </p:sp>
      <p:sp>
        <p:nvSpPr>
          <p:cNvPr id="4" name="Slide Number Placeholder 3"/>
          <p:cNvSpPr>
            <a:spLocks noGrp="1"/>
          </p:cNvSpPr>
          <p:nvPr>
            <p:ph type="sldNum" sz="quarter" idx="5"/>
          </p:nvPr>
        </p:nvSpPr>
        <p:spPr/>
        <p:txBody>
          <a:bodyPr/>
          <a:lstStyle/>
          <a:p>
            <a:fld id="{5BB5F6CF-5376-3A43-8B5A-6A698DB8C71B}" type="slidenum">
              <a:rPr lang="en-US" smtClean="0"/>
              <a:t>1</a:t>
            </a:fld>
            <a:endParaRPr lang="en-US"/>
          </a:p>
        </p:txBody>
      </p:sp>
    </p:spTree>
    <p:extLst>
      <p:ext uri="{BB962C8B-B14F-4D97-AF65-F5344CB8AC3E}">
        <p14:creationId xmlns:p14="http://schemas.microsoft.com/office/powerpoint/2010/main" val="3290643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calculate the business impact of the best performing models (Neural Network and </a:t>
            </a:r>
            <a:r>
              <a:rPr lang="en-US" dirty="0" err="1"/>
              <a:t>XGBoost</a:t>
            </a:r>
            <a:r>
              <a:rPr lang="en-US" dirty="0"/>
              <a:t>) compared to the baseline model. The metrics we want to look at are the approval rate, chargeback rate, revenue, and missed revenue.</a:t>
            </a:r>
          </a:p>
          <a:p>
            <a:endParaRPr lang="en-US" dirty="0"/>
          </a:p>
          <a:p>
            <a:r>
              <a:rPr lang="en-US" dirty="0"/>
              <a:t>Approval rate is defined as all approved orders over the total. Chargeback rate is defined as the percentage of fraudulent transactions that we approved over the total. Revenue is the approval volume minus the chargeback volume, or the number of correctly approved transactions over the total. And missed revenue is the number of good orders that we declined over the total.</a:t>
            </a:r>
          </a:p>
        </p:txBody>
      </p:sp>
      <p:sp>
        <p:nvSpPr>
          <p:cNvPr id="4" name="Slide Number Placeholder 3"/>
          <p:cNvSpPr>
            <a:spLocks noGrp="1"/>
          </p:cNvSpPr>
          <p:nvPr>
            <p:ph type="sldNum" sz="quarter" idx="5"/>
          </p:nvPr>
        </p:nvSpPr>
        <p:spPr/>
        <p:txBody>
          <a:bodyPr/>
          <a:lstStyle/>
          <a:p>
            <a:fld id="{5BB5F6CF-5376-3A43-8B5A-6A698DB8C71B}" type="slidenum">
              <a:rPr lang="en-US" smtClean="0"/>
              <a:t>10</a:t>
            </a:fld>
            <a:endParaRPr lang="en-US"/>
          </a:p>
        </p:txBody>
      </p:sp>
    </p:spTree>
    <p:extLst>
      <p:ext uri="{BB962C8B-B14F-4D97-AF65-F5344CB8AC3E}">
        <p14:creationId xmlns:p14="http://schemas.microsoft.com/office/powerpoint/2010/main" val="2580966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set the baseline model to have a recall of 0.85 and calculate the respective metrics using the confusion matrix. Then, we increase recall to 0.9 for the </a:t>
            </a:r>
            <a:r>
              <a:rPr lang="en-US" dirty="0" err="1"/>
              <a:t>XGBoost</a:t>
            </a:r>
            <a:r>
              <a:rPr lang="en-US" dirty="0"/>
              <a:t> model and to 0.901 for the Neural Network model, and calculate the metrics in the same way.</a:t>
            </a:r>
          </a:p>
        </p:txBody>
      </p:sp>
      <p:sp>
        <p:nvSpPr>
          <p:cNvPr id="4" name="Slide Number Placeholder 3"/>
          <p:cNvSpPr>
            <a:spLocks noGrp="1"/>
          </p:cNvSpPr>
          <p:nvPr>
            <p:ph type="sldNum" sz="quarter" idx="5"/>
          </p:nvPr>
        </p:nvSpPr>
        <p:spPr/>
        <p:txBody>
          <a:bodyPr/>
          <a:lstStyle/>
          <a:p>
            <a:fld id="{5BB5F6CF-5376-3A43-8B5A-6A698DB8C71B}" type="slidenum">
              <a:rPr lang="en-US" smtClean="0"/>
              <a:t>11</a:t>
            </a:fld>
            <a:endParaRPr lang="en-US"/>
          </a:p>
        </p:txBody>
      </p:sp>
    </p:spTree>
    <p:extLst>
      <p:ext uri="{BB962C8B-B14F-4D97-AF65-F5344CB8AC3E}">
        <p14:creationId xmlns:p14="http://schemas.microsoft.com/office/powerpoint/2010/main" val="1327741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shows the metrics comparison between the baseline model and the 2 best performing machine learning models. The Neural Network model resulted in an increase of over $3,646,000 in revenue or 4.8%, and almost $140,000 decrease in chargebacks or 0.18% compared to the baseline model.</a:t>
            </a:r>
          </a:p>
        </p:txBody>
      </p:sp>
      <p:sp>
        <p:nvSpPr>
          <p:cNvPr id="4" name="Slide Number Placeholder 3"/>
          <p:cNvSpPr>
            <a:spLocks noGrp="1"/>
          </p:cNvSpPr>
          <p:nvPr>
            <p:ph type="sldNum" sz="quarter" idx="5"/>
          </p:nvPr>
        </p:nvSpPr>
        <p:spPr/>
        <p:txBody>
          <a:bodyPr/>
          <a:lstStyle/>
          <a:p>
            <a:fld id="{5BB5F6CF-5376-3A43-8B5A-6A698DB8C71B}" type="slidenum">
              <a:rPr lang="en-US" smtClean="0"/>
              <a:t>12</a:t>
            </a:fld>
            <a:endParaRPr lang="en-US"/>
          </a:p>
        </p:txBody>
      </p:sp>
    </p:spTree>
    <p:extLst>
      <p:ext uri="{BB962C8B-B14F-4D97-AF65-F5344CB8AC3E}">
        <p14:creationId xmlns:p14="http://schemas.microsoft.com/office/powerpoint/2010/main" val="4099983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ROC curves of each of the models, we can see that the </a:t>
            </a:r>
            <a:r>
              <a:rPr lang="en-US" dirty="0" err="1"/>
              <a:t>XGBoost</a:t>
            </a:r>
            <a:r>
              <a:rPr lang="en-US" dirty="0"/>
              <a:t> model and the Neural Network model have similar performances, and both outperform the baseline model quite significantly.</a:t>
            </a:r>
          </a:p>
        </p:txBody>
      </p:sp>
      <p:sp>
        <p:nvSpPr>
          <p:cNvPr id="4" name="Slide Number Placeholder 3"/>
          <p:cNvSpPr>
            <a:spLocks noGrp="1"/>
          </p:cNvSpPr>
          <p:nvPr>
            <p:ph type="sldNum" sz="quarter" idx="5"/>
          </p:nvPr>
        </p:nvSpPr>
        <p:spPr/>
        <p:txBody>
          <a:bodyPr/>
          <a:lstStyle/>
          <a:p>
            <a:fld id="{5BB5F6CF-5376-3A43-8B5A-6A698DB8C71B}" type="slidenum">
              <a:rPr lang="en-US" smtClean="0"/>
              <a:t>13</a:t>
            </a:fld>
            <a:endParaRPr lang="en-US"/>
          </a:p>
        </p:txBody>
      </p:sp>
    </p:spTree>
    <p:extLst>
      <p:ext uri="{BB962C8B-B14F-4D97-AF65-F5344CB8AC3E}">
        <p14:creationId xmlns:p14="http://schemas.microsoft.com/office/powerpoint/2010/main" val="2510322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found that the best performing model is a Neural Network model with 1 hidden layer, with the </a:t>
            </a:r>
            <a:r>
              <a:rPr lang="en-US" dirty="0" err="1"/>
              <a:t>XGBoost</a:t>
            </a:r>
            <a:r>
              <a:rPr lang="en-US" dirty="0"/>
              <a:t> model as a close second. </a:t>
            </a:r>
          </a:p>
          <a:p>
            <a:endParaRPr lang="en-US" dirty="0"/>
          </a:p>
          <a:p>
            <a:r>
              <a:rPr lang="en-US" dirty="0"/>
              <a:t>The results of our model show that we were successful in improving our fraud detection capabilities. The increase in revenue means that not only did our overall approval volume go up, but the volume of correctly approved orders went up as well. The decrease in chargebacks shows that our model also more accurately predicted fraudulent orders.</a:t>
            </a:r>
          </a:p>
        </p:txBody>
      </p:sp>
      <p:sp>
        <p:nvSpPr>
          <p:cNvPr id="4" name="Slide Number Placeholder 3"/>
          <p:cNvSpPr>
            <a:spLocks noGrp="1"/>
          </p:cNvSpPr>
          <p:nvPr>
            <p:ph type="sldNum" sz="quarter" idx="5"/>
          </p:nvPr>
        </p:nvSpPr>
        <p:spPr/>
        <p:txBody>
          <a:bodyPr/>
          <a:lstStyle/>
          <a:p>
            <a:fld id="{5BB5F6CF-5376-3A43-8B5A-6A698DB8C71B}" type="slidenum">
              <a:rPr lang="en-US" smtClean="0"/>
              <a:t>14</a:t>
            </a:fld>
            <a:endParaRPr lang="en-US"/>
          </a:p>
        </p:txBody>
      </p:sp>
    </p:spTree>
    <p:extLst>
      <p:ext uri="{BB962C8B-B14F-4D97-AF65-F5344CB8AC3E}">
        <p14:creationId xmlns:p14="http://schemas.microsoft.com/office/powerpoint/2010/main" val="3463869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building our model is to collect data. This project uses a dataset from Kaggle, which contains the information of 150,000 online transactions from October of 2020 to October of 2021, and whether each transaction was legitimate or fraudulent.</a:t>
            </a:r>
          </a:p>
        </p:txBody>
      </p:sp>
      <p:sp>
        <p:nvSpPr>
          <p:cNvPr id="4" name="Slide Number Placeholder 3"/>
          <p:cNvSpPr>
            <a:spLocks noGrp="1"/>
          </p:cNvSpPr>
          <p:nvPr>
            <p:ph type="sldNum" sz="quarter" idx="5"/>
          </p:nvPr>
        </p:nvSpPr>
        <p:spPr/>
        <p:txBody>
          <a:bodyPr/>
          <a:lstStyle/>
          <a:p>
            <a:fld id="{5BB5F6CF-5376-3A43-8B5A-6A698DB8C71B}" type="slidenum">
              <a:rPr lang="en-US" smtClean="0"/>
              <a:t>2</a:t>
            </a:fld>
            <a:endParaRPr lang="en-US"/>
          </a:p>
        </p:txBody>
      </p:sp>
    </p:spTree>
    <p:extLst>
      <p:ext uri="{BB962C8B-B14F-4D97-AF65-F5344CB8AC3E}">
        <p14:creationId xmlns:p14="http://schemas.microsoft.com/office/powerpoint/2010/main" val="1363980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resolving null values and dropping irrelevant columns, we take a look at the distributions of the final 9 input features. We created 3 new columns – </a:t>
            </a:r>
            <a:r>
              <a:rPr lang="en-US" dirty="0" err="1"/>
              <a:t>ip_counts</a:t>
            </a:r>
            <a:r>
              <a:rPr lang="en-US" dirty="0"/>
              <a:t>, </a:t>
            </a:r>
            <a:r>
              <a:rPr lang="en-US" dirty="0" err="1"/>
              <a:t>Currency_eur</a:t>
            </a:r>
            <a:r>
              <a:rPr lang="en-US" dirty="0"/>
              <a:t>, and </a:t>
            </a:r>
            <a:r>
              <a:rPr lang="en-US" dirty="0" err="1"/>
              <a:t>Currency_usd</a:t>
            </a:r>
            <a:r>
              <a:rPr lang="en-US" dirty="0"/>
              <a:t>. </a:t>
            </a:r>
            <a:r>
              <a:rPr lang="en-US" dirty="0" err="1"/>
              <a:t>Ip_counts</a:t>
            </a:r>
            <a:r>
              <a:rPr lang="en-US" dirty="0"/>
              <a:t> calculates the total number of times a certain IP address has shown up in the past, to account for recurring users. </a:t>
            </a:r>
            <a:r>
              <a:rPr lang="en-US" dirty="0" err="1"/>
              <a:t>Currency_eur</a:t>
            </a:r>
            <a:r>
              <a:rPr lang="en-US" dirty="0"/>
              <a:t> and </a:t>
            </a:r>
            <a:r>
              <a:rPr lang="en-US" dirty="0" err="1"/>
              <a:t>Currency_usd</a:t>
            </a:r>
            <a:r>
              <a:rPr lang="en-US" dirty="0"/>
              <a:t> are dummy variables created from the currency column – the 3</a:t>
            </a:r>
            <a:r>
              <a:rPr lang="en-US" baseline="30000" dirty="0"/>
              <a:t>rd</a:t>
            </a:r>
            <a:r>
              <a:rPr lang="en-US" dirty="0"/>
              <a:t> dummy variable, </a:t>
            </a:r>
            <a:r>
              <a:rPr lang="en-US" dirty="0" err="1"/>
              <a:t>Currency_cad</a:t>
            </a:r>
            <a:r>
              <a:rPr lang="en-US" dirty="0"/>
              <a:t> was removed to prevent correlation.</a:t>
            </a:r>
          </a:p>
        </p:txBody>
      </p:sp>
      <p:sp>
        <p:nvSpPr>
          <p:cNvPr id="4" name="Slide Number Placeholder 3"/>
          <p:cNvSpPr>
            <a:spLocks noGrp="1"/>
          </p:cNvSpPr>
          <p:nvPr>
            <p:ph type="sldNum" sz="quarter" idx="5"/>
          </p:nvPr>
        </p:nvSpPr>
        <p:spPr/>
        <p:txBody>
          <a:bodyPr/>
          <a:lstStyle/>
          <a:p>
            <a:fld id="{5BB5F6CF-5376-3A43-8B5A-6A698DB8C71B}" type="slidenum">
              <a:rPr lang="en-US" smtClean="0"/>
              <a:t>3</a:t>
            </a:fld>
            <a:endParaRPr lang="en-US"/>
          </a:p>
        </p:txBody>
      </p:sp>
    </p:spTree>
    <p:extLst>
      <p:ext uri="{BB962C8B-B14F-4D97-AF65-F5344CB8AC3E}">
        <p14:creationId xmlns:p14="http://schemas.microsoft.com/office/powerpoint/2010/main" val="2927843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correlation matrix of the input variables shows that in general, the features are not correlated with each other. There may be a slight correlation between account age and the transaction amount and historic velocity, which makes sense since the older the account, the more transactions associated with it. But for the most part, all of the input variables are independent of each other.</a:t>
            </a:r>
          </a:p>
        </p:txBody>
      </p:sp>
      <p:sp>
        <p:nvSpPr>
          <p:cNvPr id="4" name="Slide Number Placeholder 3"/>
          <p:cNvSpPr>
            <a:spLocks noGrp="1"/>
          </p:cNvSpPr>
          <p:nvPr>
            <p:ph type="sldNum" sz="quarter" idx="5"/>
          </p:nvPr>
        </p:nvSpPr>
        <p:spPr/>
        <p:txBody>
          <a:bodyPr/>
          <a:lstStyle/>
          <a:p>
            <a:fld id="{5BB5F6CF-5376-3A43-8B5A-6A698DB8C71B}" type="slidenum">
              <a:rPr lang="en-US" smtClean="0"/>
              <a:t>4</a:t>
            </a:fld>
            <a:endParaRPr lang="en-US"/>
          </a:p>
        </p:txBody>
      </p:sp>
    </p:spTree>
    <p:extLst>
      <p:ext uri="{BB962C8B-B14F-4D97-AF65-F5344CB8AC3E}">
        <p14:creationId xmlns:p14="http://schemas.microsoft.com/office/powerpoint/2010/main" val="1349206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our input features, we are ready to tune our machine learning model. We first split our data into training and test sets, and standardize the input variables so that they are all within the same range. The targets are mapped as legitimate = 1 and fraudulent = 0.</a:t>
            </a:r>
          </a:p>
        </p:txBody>
      </p:sp>
      <p:sp>
        <p:nvSpPr>
          <p:cNvPr id="4" name="Slide Number Placeholder 3"/>
          <p:cNvSpPr>
            <a:spLocks noGrp="1"/>
          </p:cNvSpPr>
          <p:nvPr>
            <p:ph type="sldNum" sz="quarter" idx="5"/>
          </p:nvPr>
        </p:nvSpPr>
        <p:spPr/>
        <p:txBody>
          <a:bodyPr/>
          <a:lstStyle/>
          <a:p>
            <a:fld id="{5BB5F6CF-5376-3A43-8B5A-6A698DB8C71B}" type="slidenum">
              <a:rPr lang="en-US" smtClean="0"/>
              <a:t>5</a:t>
            </a:fld>
            <a:endParaRPr lang="en-US"/>
          </a:p>
        </p:txBody>
      </p:sp>
    </p:spTree>
    <p:extLst>
      <p:ext uri="{BB962C8B-B14F-4D97-AF65-F5344CB8AC3E}">
        <p14:creationId xmlns:p14="http://schemas.microsoft.com/office/powerpoint/2010/main" val="3299920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test several classification models, including Logistic Regression, Random Forest, Gradient Boosting, </a:t>
            </a:r>
            <a:r>
              <a:rPr lang="en-US" dirty="0" err="1"/>
              <a:t>XGBoost</a:t>
            </a:r>
            <a:r>
              <a:rPr lang="en-US" dirty="0"/>
              <a:t>, and some Neural Network models.</a:t>
            </a:r>
          </a:p>
        </p:txBody>
      </p:sp>
      <p:sp>
        <p:nvSpPr>
          <p:cNvPr id="4" name="Slide Number Placeholder 3"/>
          <p:cNvSpPr>
            <a:spLocks noGrp="1"/>
          </p:cNvSpPr>
          <p:nvPr>
            <p:ph type="sldNum" sz="quarter" idx="5"/>
          </p:nvPr>
        </p:nvSpPr>
        <p:spPr/>
        <p:txBody>
          <a:bodyPr/>
          <a:lstStyle/>
          <a:p>
            <a:fld id="{5BB5F6CF-5376-3A43-8B5A-6A698DB8C71B}" type="slidenum">
              <a:rPr lang="en-US" smtClean="0"/>
              <a:t>6</a:t>
            </a:fld>
            <a:endParaRPr lang="en-US"/>
          </a:p>
        </p:txBody>
      </p:sp>
    </p:spTree>
    <p:extLst>
      <p:ext uri="{BB962C8B-B14F-4D97-AF65-F5344CB8AC3E}">
        <p14:creationId xmlns:p14="http://schemas.microsoft.com/office/powerpoint/2010/main" val="358162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model is first tuned separately to find the best performing hyperparameters. As you can see here, the best hyperparameters of each model are highlighted.</a:t>
            </a:r>
          </a:p>
        </p:txBody>
      </p:sp>
      <p:sp>
        <p:nvSpPr>
          <p:cNvPr id="4" name="Slide Number Placeholder 3"/>
          <p:cNvSpPr>
            <a:spLocks noGrp="1"/>
          </p:cNvSpPr>
          <p:nvPr>
            <p:ph type="sldNum" sz="quarter" idx="5"/>
          </p:nvPr>
        </p:nvSpPr>
        <p:spPr/>
        <p:txBody>
          <a:bodyPr/>
          <a:lstStyle/>
          <a:p>
            <a:fld id="{5BB5F6CF-5376-3A43-8B5A-6A698DB8C71B}" type="slidenum">
              <a:rPr lang="en-US" smtClean="0"/>
              <a:t>7</a:t>
            </a:fld>
            <a:endParaRPr lang="en-US"/>
          </a:p>
        </p:txBody>
      </p:sp>
    </p:spTree>
    <p:extLst>
      <p:ext uri="{BB962C8B-B14F-4D97-AF65-F5344CB8AC3E}">
        <p14:creationId xmlns:p14="http://schemas.microsoft.com/office/powerpoint/2010/main" val="2503793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calculate the AUC score as the metric for comparison between models. Additionally, we create a baseline model to compare our tuned models to, which is a simplified Random Forest model with a max depth of 2.</a:t>
            </a:r>
          </a:p>
        </p:txBody>
      </p:sp>
      <p:sp>
        <p:nvSpPr>
          <p:cNvPr id="4" name="Slide Number Placeholder 3"/>
          <p:cNvSpPr>
            <a:spLocks noGrp="1"/>
          </p:cNvSpPr>
          <p:nvPr>
            <p:ph type="sldNum" sz="quarter" idx="5"/>
          </p:nvPr>
        </p:nvSpPr>
        <p:spPr/>
        <p:txBody>
          <a:bodyPr/>
          <a:lstStyle/>
          <a:p>
            <a:fld id="{5BB5F6CF-5376-3A43-8B5A-6A698DB8C71B}" type="slidenum">
              <a:rPr lang="en-US" smtClean="0"/>
              <a:t>8</a:t>
            </a:fld>
            <a:endParaRPr lang="en-US"/>
          </a:p>
        </p:txBody>
      </p:sp>
    </p:spTree>
    <p:extLst>
      <p:ext uri="{BB962C8B-B14F-4D97-AF65-F5344CB8AC3E}">
        <p14:creationId xmlns:p14="http://schemas.microsoft.com/office/powerpoint/2010/main" val="1562340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all the models tested, we found that the Neural Network model with 1 hidden layer resulted in the highest AUC score. Out of the tree-based models, the </a:t>
            </a:r>
            <a:r>
              <a:rPr lang="en-US" dirty="0" err="1"/>
              <a:t>XGBoost</a:t>
            </a:r>
            <a:r>
              <a:rPr lang="en-US" dirty="0"/>
              <a:t> model performed the best with a similar AUC score. You can see the AUC scores of all models in this table, including the baseline.</a:t>
            </a:r>
          </a:p>
        </p:txBody>
      </p:sp>
      <p:sp>
        <p:nvSpPr>
          <p:cNvPr id="4" name="Slide Number Placeholder 3"/>
          <p:cNvSpPr>
            <a:spLocks noGrp="1"/>
          </p:cNvSpPr>
          <p:nvPr>
            <p:ph type="sldNum" sz="quarter" idx="5"/>
          </p:nvPr>
        </p:nvSpPr>
        <p:spPr/>
        <p:txBody>
          <a:bodyPr/>
          <a:lstStyle/>
          <a:p>
            <a:fld id="{5BB5F6CF-5376-3A43-8B5A-6A698DB8C71B}" type="slidenum">
              <a:rPr lang="en-US" smtClean="0"/>
              <a:t>9</a:t>
            </a:fld>
            <a:endParaRPr lang="en-US"/>
          </a:p>
        </p:txBody>
      </p:sp>
    </p:spTree>
    <p:extLst>
      <p:ext uri="{BB962C8B-B14F-4D97-AF65-F5344CB8AC3E}">
        <p14:creationId xmlns:p14="http://schemas.microsoft.com/office/powerpoint/2010/main" val="3018488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2/23/22</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762564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2/23/22</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483460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2/23/22</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08186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2/23/22</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955008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2/23/22</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5738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2/23/22</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113045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2/23/22</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55181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2/23/22</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45901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2/23/22</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041808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2/23/22</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017410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2/23/22</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579651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2/23/22</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384050185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8.wdp"/></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9.wdp"/></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microsoft.com/office/2007/relationships/hdphoto" Target="../media/hdphoto9.wdp"/></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9.wdp"/></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0.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D6CE4E86-D258-44D3-93D9-4172C616C8B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lum bright="-33000" contrast="-43000"/>
          </a:blip>
          <a:srcRect l="-2" r="3" b="285"/>
          <a:stretch/>
        </p:blipFill>
        <p:spPr>
          <a:xfrm>
            <a:off x="-1154" y="10"/>
            <a:ext cx="12192000" cy="6857990"/>
          </a:xfrm>
          <a:prstGeom prst="rect">
            <a:avLst/>
          </a:prstGeom>
        </p:spPr>
      </p:pic>
      <p:sp>
        <p:nvSpPr>
          <p:cNvPr id="11" name="Rectangle 10">
            <a:extLst>
              <a:ext uri="{FF2B5EF4-FFF2-40B4-BE49-F238E27FC236}">
                <a16:creationId xmlns:a16="http://schemas.microsoft.com/office/drawing/2014/main" id="{D8BE8C52-9C3E-4691-A186-7582BDF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 y="696037"/>
            <a:ext cx="12188952" cy="5172500"/>
          </a:xfrm>
          <a:prstGeom prst="rect">
            <a:avLst/>
          </a:prstGeom>
          <a:gradFill>
            <a:gsLst>
              <a:gs pos="42000">
                <a:srgbClr val="000000">
                  <a:alpha val="23000"/>
                </a:srgbClr>
              </a:gs>
              <a:gs pos="0">
                <a:srgbClr val="000000">
                  <a:alpha val="0"/>
                </a:srgbClr>
              </a:gs>
              <a:gs pos="71000">
                <a:srgbClr val="000000">
                  <a:alpha val="2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7C834-FF1A-9F41-965D-77AA86A160F9}"/>
              </a:ext>
            </a:extLst>
          </p:cNvPr>
          <p:cNvSpPr>
            <a:spLocks noGrp="1"/>
          </p:cNvSpPr>
          <p:nvPr>
            <p:ph type="ctrTitle"/>
          </p:nvPr>
        </p:nvSpPr>
        <p:spPr>
          <a:xfrm>
            <a:off x="1522846" y="1264024"/>
            <a:ext cx="9144000" cy="2611940"/>
          </a:xfrm>
        </p:spPr>
        <p:txBody>
          <a:bodyPr>
            <a:normAutofit/>
          </a:bodyPr>
          <a:lstStyle/>
          <a:p>
            <a:r>
              <a:rPr lang="en-US" sz="5400" b="1" i="0" dirty="0">
                <a:solidFill>
                  <a:srgbClr val="FFFFFF"/>
                </a:solidFill>
                <a:latin typeface="+mn-lt"/>
              </a:rPr>
              <a:t>Fraud detection in online transactions</a:t>
            </a:r>
          </a:p>
        </p:txBody>
      </p:sp>
      <p:sp>
        <p:nvSpPr>
          <p:cNvPr id="3" name="Subtitle 2">
            <a:extLst>
              <a:ext uri="{FF2B5EF4-FFF2-40B4-BE49-F238E27FC236}">
                <a16:creationId xmlns:a16="http://schemas.microsoft.com/office/drawing/2014/main" id="{419E4B2F-ABD1-4942-BF94-23262377CF7D}"/>
              </a:ext>
            </a:extLst>
          </p:cNvPr>
          <p:cNvSpPr>
            <a:spLocks noGrp="1"/>
          </p:cNvSpPr>
          <p:nvPr>
            <p:ph type="subTitle" idx="1"/>
          </p:nvPr>
        </p:nvSpPr>
        <p:spPr>
          <a:xfrm>
            <a:off x="2427916" y="4108067"/>
            <a:ext cx="7333859" cy="927848"/>
          </a:xfrm>
        </p:spPr>
        <p:txBody>
          <a:bodyPr>
            <a:normAutofit/>
          </a:bodyPr>
          <a:lstStyle/>
          <a:p>
            <a:r>
              <a:rPr lang="en-US" dirty="0">
                <a:solidFill>
                  <a:srgbClr val="FFFFFF"/>
                </a:solidFill>
              </a:rPr>
              <a:t>Using machine learning models to predict whether a transaction is legitimate or fraudulent</a:t>
            </a:r>
          </a:p>
        </p:txBody>
      </p:sp>
    </p:spTree>
    <p:extLst>
      <p:ext uri="{BB962C8B-B14F-4D97-AF65-F5344CB8AC3E}">
        <p14:creationId xmlns:p14="http://schemas.microsoft.com/office/powerpoint/2010/main" val="402784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erson&#10;&#10;Description automatically generated">
            <a:extLst>
              <a:ext uri="{FF2B5EF4-FFF2-40B4-BE49-F238E27FC236}">
                <a16:creationId xmlns:a16="http://schemas.microsoft.com/office/drawing/2014/main" id="{E9B4DC9D-436A-8047-868F-B4B5B471F624}"/>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brightnessContrast bright="-22000"/>
                    </a14:imgEffect>
                  </a14:imgLayer>
                </a14:imgProps>
              </a:ext>
            </a:extLst>
          </a:blip>
          <a:stretch>
            <a:fillRect/>
          </a:stretch>
        </p:blipFill>
        <p:spPr>
          <a:xfrm>
            <a:off x="-936171" y="0"/>
            <a:ext cx="13128171" cy="6858000"/>
          </a:xfrm>
          <a:prstGeom prst="rect">
            <a:avLst/>
          </a:prstGeom>
        </p:spPr>
      </p:pic>
      <p:sp>
        <p:nvSpPr>
          <p:cNvPr id="2" name="TextBox 1">
            <a:extLst>
              <a:ext uri="{FF2B5EF4-FFF2-40B4-BE49-F238E27FC236}">
                <a16:creationId xmlns:a16="http://schemas.microsoft.com/office/drawing/2014/main" id="{3E2FFDDF-F1F7-C84E-B46F-8AB7A98D788C}"/>
              </a:ext>
            </a:extLst>
          </p:cNvPr>
          <p:cNvSpPr txBox="1"/>
          <p:nvPr/>
        </p:nvSpPr>
        <p:spPr>
          <a:xfrm>
            <a:off x="1050324" y="5115697"/>
            <a:ext cx="1723549" cy="646331"/>
          </a:xfrm>
          <a:prstGeom prst="rect">
            <a:avLst/>
          </a:prstGeom>
          <a:noFill/>
        </p:spPr>
        <p:txBody>
          <a:bodyPr wrap="none" rtlCol="0">
            <a:spAutoFit/>
          </a:bodyPr>
          <a:lstStyle/>
          <a:p>
            <a:r>
              <a:rPr lang="en-US" sz="3600" b="1" dirty="0">
                <a:solidFill>
                  <a:schemeClr val="bg1"/>
                </a:solidFill>
              </a:rPr>
              <a:t>RESULTS</a:t>
            </a:r>
          </a:p>
        </p:txBody>
      </p:sp>
      <p:sp>
        <p:nvSpPr>
          <p:cNvPr id="6" name="Rectangle 5">
            <a:extLst>
              <a:ext uri="{FF2B5EF4-FFF2-40B4-BE49-F238E27FC236}">
                <a16:creationId xmlns:a16="http://schemas.microsoft.com/office/drawing/2014/main" id="{CEBD9EE0-FF80-DF4B-8C9A-6B19C5C80CDE}"/>
              </a:ext>
            </a:extLst>
          </p:cNvPr>
          <p:cNvSpPr/>
          <p:nvPr/>
        </p:nvSpPr>
        <p:spPr>
          <a:xfrm>
            <a:off x="3358690" y="1290699"/>
            <a:ext cx="3316429" cy="1729292"/>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u="sng" dirty="0"/>
              <a:t>Approval Rate</a:t>
            </a:r>
          </a:p>
          <a:p>
            <a:pPr algn="ctr"/>
            <a:endParaRPr lang="en-US" dirty="0"/>
          </a:p>
          <a:p>
            <a:pPr algn="ctr"/>
            <a:r>
              <a:rPr lang="en-US" dirty="0"/>
              <a:t>(True Positives + False Positives) / Total</a:t>
            </a:r>
          </a:p>
        </p:txBody>
      </p:sp>
      <p:sp>
        <p:nvSpPr>
          <p:cNvPr id="8" name="Rectangle 7">
            <a:extLst>
              <a:ext uri="{FF2B5EF4-FFF2-40B4-BE49-F238E27FC236}">
                <a16:creationId xmlns:a16="http://schemas.microsoft.com/office/drawing/2014/main" id="{D302770C-2442-AB40-B798-2979769A04C7}"/>
              </a:ext>
            </a:extLst>
          </p:cNvPr>
          <p:cNvSpPr/>
          <p:nvPr/>
        </p:nvSpPr>
        <p:spPr>
          <a:xfrm>
            <a:off x="7775344" y="1290699"/>
            <a:ext cx="3316429" cy="1729292"/>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u="sng" dirty="0"/>
              <a:t>Chargeback Rate</a:t>
            </a:r>
          </a:p>
          <a:p>
            <a:pPr algn="ctr"/>
            <a:endParaRPr lang="en-US" dirty="0"/>
          </a:p>
          <a:p>
            <a:pPr algn="ctr"/>
            <a:r>
              <a:rPr lang="en-US" dirty="0"/>
              <a:t>False Positives / Total</a:t>
            </a:r>
          </a:p>
          <a:p>
            <a:pPr algn="ctr"/>
            <a:endParaRPr lang="en-US" dirty="0"/>
          </a:p>
        </p:txBody>
      </p:sp>
      <p:sp>
        <p:nvSpPr>
          <p:cNvPr id="9" name="Rectangle 8">
            <a:extLst>
              <a:ext uri="{FF2B5EF4-FFF2-40B4-BE49-F238E27FC236}">
                <a16:creationId xmlns:a16="http://schemas.microsoft.com/office/drawing/2014/main" id="{1138AFB3-590E-8445-A0FE-8007686C4EE8}"/>
              </a:ext>
            </a:extLst>
          </p:cNvPr>
          <p:cNvSpPr/>
          <p:nvPr/>
        </p:nvSpPr>
        <p:spPr>
          <a:xfrm>
            <a:off x="3358690" y="3838010"/>
            <a:ext cx="3316429" cy="1729292"/>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u="sng" dirty="0"/>
              <a:t>Revenue</a:t>
            </a:r>
          </a:p>
          <a:p>
            <a:pPr algn="ctr"/>
            <a:endParaRPr lang="en-US" dirty="0"/>
          </a:p>
          <a:p>
            <a:pPr algn="ctr"/>
            <a:r>
              <a:rPr lang="en-US" dirty="0"/>
              <a:t>(True Positives / Total) * Total Volume</a:t>
            </a:r>
          </a:p>
        </p:txBody>
      </p:sp>
      <p:sp>
        <p:nvSpPr>
          <p:cNvPr id="11" name="Rectangle 10">
            <a:extLst>
              <a:ext uri="{FF2B5EF4-FFF2-40B4-BE49-F238E27FC236}">
                <a16:creationId xmlns:a16="http://schemas.microsoft.com/office/drawing/2014/main" id="{CE711335-AAAF-7144-8C34-E59FF5201DB7}"/>
              </a:ext>
            </a:extLst>
          </p:cNvPr>
          <p:cNvSpPr/>
          <p:nvPr/>
        </p:nvSpPr>
        <p:spPr>
          <a:xfrm>
            <a:off x="7775344" y="3838010"/>
            <a:ext cx="3316429" cy="1729292"/>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u="sng" dirty="0"/>
              <a:t>Missed Revenue</a:t>
            </a:r>
          </a:p>
          <a:p>
            <a:pPr algn="ctr"/>
            <a:endParaRPr lang="en-US" dirty="0"/>
          </a:p>
          <a:p>
            <a:pPr algn="ctr"/>
            <a:r>
              <a:rPr lang="en-US" dirty="0"/>
              <a:t>(False Negatives / Total) * Total Volume</a:t>
            </a:r>
          </a:p>
        </p:txBody>
      </p:sp>
    </p:spTree>
    <p:extLst>
      <p:ext uri="{BB962C8B-B14F-4D97-AF65-F5344CB8AC3E}">
        <p14:creationId xmlns:p14="http://schemas.microsoft.com/office/powerpoint/2010/main" val="38347798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erson&#10;&#10;Description automatically generated">
            <a:extLst>
              <a:ext uri="{FF2B5EF4-FFF2-40B4-BE49-F238E27FC236}">
                <a16:creationId xmlns:a16="http://schemas.microsoft.com/office/drawing/2014/main" id="{E9B4DC9D-436A-8047-868F-B4B5B471F624}"/>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brightnessContrast bright="-22000"/>
                    </a14:imgEffect>
                  </a14:imgLayer>
                </a14:imgProps>
              </a:ext>
            </a:extLst>
          </a:blip>
          <a:stretch>
            <a:fillRect/>
          </a:stretch>
        </p:blipFill>
        <p:spPr>
          <a:xfrm>
            <a:off x="-936171" y="0"/>
            <a:ext cx="13128171" cy="6858000"/>
          </a:xfrm>
          <a:prstGeom prst="rect">
            <a:avLst/>
          </a:prstGeom>
        </p:spPr>
      </p:pic>
      <p:sp>
        <p:nvSpPr>
          <p:cNvPr id="2" name="TextBox 1">
            <a:extLst>
              <a:ext uri="{FF2B5EF4-FFF2-40B4-BE49-F238E27FC236}">
                <a16:creationId xmlns:a16="http://schemas.microsoft.com/office/drawing/2014/main" id="{3E2FFDDF-F1F7-C84E-B46F-8AB7A98D788C}"/>
              </a:ext>
            </a:extLst>
          </p:cNvPr>
          <p:cNvSpPr txBox="1"/>
          <p:nvPr/>
        </p:nvSpPr>
        <p:spPr>
          <a:xfrm>
            <a:off x="1050324" y="5115697"/>
            <a:ext cx="1723549" cy="646331"/>
          </a:xfrm>
          <a:prstGeom prst="rect">
            <a:avLst/>
          </a:prstGeom>
          <a:noFill/>
        </p:spPr>
        <p:txBody>
          <a:bodyPr wrap="none" rtlCol="0">
            <a:spAutoFit/>
          </a:bodyPr>
          <a:lstStyle/>
          <a:p>
            <a:r>
              <a:rPr lang="en-US" sz="3600" b="1" dirty="0">
                <a:solidFill>
                  <a:schemeClr val="bg1"/>
                </a:solidFill>
              </a:rPr>
              <a:t>RESULTS</a:t>
            </a:r>
          </a:p>
        </p:txBody>
      </p:sp>
      <p:sp>
        <p:nvSpPr>
          <p:cNvPr id="3" name="Rectangle 2">
            <a:extLst>
              <a:ext uri="{FF2B5EF4-FFF2-40B4-BE49-F238E27FC236}">
                <a16:creationId xmlns:a16="http://schemas.microsoft.com/office/drawing/2014/main" id="{1D043A84-EBF3-B044-A5DE-22235A3B25BC}"/>
              </a:ext>
            </a:extLst>
          </p:cNvPr>
          <p:cNvSpPr/>
          <p:nvPr/>
        </p:nvSpPr>
        <p:spPr>
          <a:xfrm>
            <a:off x="2961410" y="235446"/>
            <a:ext cx="3958046" cy="3102429"/>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descr="Chart, treemap chart&#10;&#10;Description automatically generated">
            <a:extLst>
              <a:ext uri="{FF2B5EF4-FFF2-40B4-BE49-F238E27FC236}">
                <a16:creationId xmlns:a16="http://schemas.microsoft.com/office/drawing/2014/main" id="{CE973CB7-D055-0B47-BAE3-829D52A96F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19502" y="349496"/>
            <a:ext cx="3641863" cy="2820929"/>
          </a:xfrm>
          <a:prstGeom prst="rect">
            <a:avLst/>
          </a:prstGeom>
        </p:spPr>
      </p:pic>
      <p:sp>
        <p:nvSpPr>
          <p:cNvPr id="12" name="Rectangle 11">
            <a:extLst>
              <a:ext uri="{FF2B5EF4-FFF2-40B4-BE49-F238E27FC236}">
                <a16:creationId xmlns:a16="http://schemas.microsoft.com/office/drawing/2014/main" id="{EA4B46B1-07B9-8C40-AAF6-869C379EDBBC}"/>
              </a:ext>
            </a:extLst>
          </p:cNvPr>
          <p:cNvSpPr/>
          <p:nvPr/>
        </p:nvSpPr>
        <p:spPr>
          <a:xfrm>
            <a:off x="7839891" y="235445"/>
            <a:ext cx="3958046" cy="3102429"/>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Picture 8" descr="Chart, treemap chart&#10;&#10;Description automatically generated">
            <a:extLst>
              <a:ext uri="{FF2B5EF4-FFF2-40B4-BE49-F238E27FC236}">
                <a16:creationId xmlns:a16="http://schemas.microsoft.com/office/drawing/2014/main" id="{A4E9F6C6-D20D-0C4C-A74B-61BD25CBC3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16979" y="349496"/>
            <a:ext cx="3603871" cy="2820929"/>
          </a:xfrm>
          <a:prstGeom prst="rect">
            <a:avLst/>
          </a:prstGeom>
        </p:spPr>
      </p:pic>
      <p:sp>
        <p:nvSpPr>
          <p:cNvPr id="13" name="Rectangle 12">
            <a:extLst>
              <a:ext uri="{FF2B5EF4-FFF2-40B4-BE49-F238E27FC236}">
                <a16:creationId xmlns:a16="http://schemas.microsoft.com/office/drawing/2014/main" id="{D1E0ED17-F65D-7541-A2B5-6948ED199E28}"/>
              </a:ext>
            </a:extLst>
          </p:cNvPr>
          <p:cNvSpPr/>
          <p:nvPr/>
        </p:nvSpPr>
        <p:spPr>
          <a:xfrm>
            <a:off x="5345821" y="3520125"/>
            <a:ext cx="3958046" cy="3102429"/>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 name="Picture 10" descr="Chart, treemap chart&#10;&#10;Description automatically generated">
            <a:extLst>
              <a:ext uri="{FF2B5EF4-FFF2-40B4-BE49-F238E27FC236}">
                <a16:creationId xmlns:a16="http://schemas.microsoft.com/office/drawing/2014/main" id="{24503A03-CA08-9C46-B204-A231390AFC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03913" y="3683801"/>
            <a:ext cx="3641862" cy="2775078"/>
          </a:xfrm>
          <a:prstGeom prst="rect">
            <a:avLst/>
          </a:prstGeom>
        </p:spPr>
      </p:pic>
    </p:spTree>
    <p:extLst>
      <p:ext uri="{BB962C8B-B14F-4D97-AF65-F5344CB8AC3E}">
        <p14:creationId xmlns:p14="http://schemas.microsoft.com/office/powerpoint/2010/main" val="42344495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erson&#10;&#10;Description automatically generated">
            <a:extLst>
              <a:ext uri="{FF2B5EF4-FFF2-40B4-BE49-F238E27FC236}">
                <a16:creationId xmlns:a16="http://schemas.microsoft.com/office/drawing/2014/main" id="{E9B4DC9D-436A-8047-868F-B4B5B471F624}"/>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brightnessContrast bright="-22000"/>
                    </a14:imgEffect>
                  </a14:imgLayer>
                </a14:imgProps>
              </a:ext>
            </a:extLst>
          </a:blip>
          <a:stretch>
            <a:fillRect/>
          </a:stretch>
        </p:blipFill>
        <p:spPr>
          <a:xfrm>
            <a:off x="-936171" y="0"/>
            <a:ext cx="13128171" cy="6858000"/>
          </a:xfrm>
          <a:prstGeom prst="rect">
            <a:avLst/>
          </a:prstGeom>
        </p:spPr>
      </p:pic>
      <p:sp>
        <p:nvSpPr>
          <p:cNvPr id="2" name="TextBox 1">
            <a:extLst>
              <a:ext uri="{FF2B5EF4-FFF2-40B4-BE49-F238E27FC236}">
                <a16:creationId xmlns:a16="http://schemas.microsoft.com/office/drawing/2014/main" id="{3E2FFDDF-F1F7-C84E-B46F-8AB7A98D788C}"/>
              </a:ext>
            </a:extLst>
          </p:cNvPr>
          <p:cNvSpPr txBox="1"/>
          <p:nvPr/>
        </p:nvSpPr>
        <p:spPr>
          <a:xfrm>
            <a:off x="1050324" y="5115697"/>
            <a:ext cx="1723549" cy="646331"/>
          </a:xfrm>
          <a:prstGeom prst="rect">
            <a:avLst/>
          </a:prstGeom>
          <a:noFill/>
        </p:spPr>
        <p:txBody>
          <a:bodyPr wrap="none" rtlCol="0">
            <a:spAutoFit/>
          </a:bodyPr>
          <a:lstStyle/>
          <a:p>
            <a:r>
              <a:rPr lang="en-US" sz="3600" b="1" dirty="0">
                <a:solidFill>
                  <a:schemeClr val="bg1"/>
                </a:solidFill>
              </a:rPr>
              <a:t>RESULTS</a:t>
            </a:r>
          </a:p>
        </p:txBody>
      </p:sp>
      <p:sp>
        <p:nvSpPr>
          <p:cNvPr id="10" name="Rectangle 9">
            <a:extLst>
              <a:ext uri="{FF2B5EF4-FFF2-40B4-BE49-F238E27FC236}">
                <a16:creationId xmlns:a16="http://schemas.microsoft.com/office/drawing/2014/main" id="{E79C524C-D7FB-864B-AEE2-E471CB6E0B3F}"/>
              </a:ext>
            </a:extLst>
          </p:cNvPr>
          <p:cNvSpPr/>
          <p:nvPr/>
        </p:nvSpPr>
        <p:spPr>
          <a:xfrm>
            <a:off x="3044203" y="1958479"/>
            <a:ext cx="8779375" cy="2941039"/>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57A29F94-0008-3F4B-99D8-9691ED91E84A}"/>
              </a:ext>
            </a:extLst>
          </p:cNvPr>
          <p:cNvPicPr>
            <a:picLocks noChangeAspect="1"/>
          </p:cNvPicPr>
          <p:nvPr/>
        </p:nvPicPr>
        <p:blipFill>
          <a:blip r:embed="rId5"/>
          <a:stretch>
            <a:fillRect/>
          </a:stretch>
        </p:blipFill>
        <p:spPr>
          <a:xfrm>
            <a:off x="3270089" y="2201633"/>
            <a:ext cx="8327602" cy="2454729"/>
          </a:xfrm>
          <a:prstGeom prst="rect">
            <a:avLst/>
          </a:prstGeom>
        </p:spPr>
      </p:pic>
    </p:spTree>
    <p:extLst>
      <p:ext uri="{BB962C8B-B14F-4D97-AF65-F5344CB8AC3E}">
        <p14:creationId xmlns:p14="http://schemas.microsoft.com/office/powerpoint/2010/main" val="2040214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erson&#10;&#10;Description automatically generated">
            <a:extLst>
              <a:ext uri="{FF2B5EF4-FFF2-40B4-BE49-F238E27FC236}">
                <a16:creationId xmlns:a16="http://schemas.microsoft.com/office/drawing/2014/main" id="{E9B4DC9D-436A-8047-868F-B4B5B471F624}"/>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brightnessContrast bright="-22000"/>
                    </a14:imgEffect>
                  </a14:imgLayer>
                </a14:imgProps>
              </a:ext>
            </a:extLst>
          </a:blip>
          <a:stretch>
            <a:fillRect/>
          </a:stretch>
        </p:blipFill>
        <p:spPr>
          <a:xfrm>
            <a:off x="-936171" y="0"/>
            <a:ext cx="13128171" cy="6858000"/>
          </a:xfrm>
          <a:prstGeom prst="rect">
            <a:avLst/>
          </a:prstGeom>
        </p:spPr>
      </p:pic>
      <p:sp>
        <p:nvSpPr>
          <p:cNvPr id="2" name="TextBox 1">
            <a:extLst>
              <a:ext uri="{FF2B5EF4-FFF2-40B4-BE49-F238E27FC236}">
                <a16:creationId xmlns:a16="http://schemas.microsoft.com/office/drawing/2014/main" id="{3E2FFDDF-F1F7-C84E-B46F-8AB7A98D788C}"/>
              </a:ext>
            </a:extLst>
          </p:cNvPr>
          <p:cNvSpPr txBox="1"/>
          <p:nvPr/>
        </p:nvSpPr>
        <p:spPr>
          <a:xfrm>
            <a:off x="1050324" y="5115697"/>
            <a:ext cx="1723549" cy="646331"/>
          </a:xfrm>
          <a:prstGeom prst="rect">
            <a:avLst/>
          </a:prstGeom>
          <a:noFill/>
        </p:spPr>
        <p:txBody>
          <a:bodyPr wrap="none" rtlCol="0">
            <a:spAutoFit/>
          </a:bodyPr>
          <a:lstStyle/>
          <a:p>
            <a:r>
              <a:rPr lang="en-US" sz="3600" b="1" dirty="0">
                <a:solidFill>
                  <a:schemeClr val="bg1"/>
                </a:solidFill>
              </a:rPr>
              <a:t>RESULTS</a:t>
            </a:r>
          </a:p>
        </p:txBody>
      </p:sp>
      <p:sp>
        <p:nvSpPr>
          <p:cNvPr id="10" name="Rectangle 9">
            <a:extLst>
              <a:ext uri="{FF2B5EF4-FFF2-40B4-BE49-F238E27FC236}">
                <a16:creationId xmlns:a16="http://schemas.microsoft.com/office/drawing/2014/main" id="{E79C524C-D7FB-864B-AEE2-E471CB6E0B3F}"/>
              </a:ext>
            </a:extLst>
          </p:cNvPr>
          <p:cNvSpPr/>
          <p:nvPr/>
        </p:nvSpPr>
        <p:spPr>
          <a:xfrm>
            <a:off x="3344650" y="691857"/>
            <a:ext cx="8189854" cy="547428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descr="Chart, scatter chart&#10;&#10;Description automatically generated">
            <a:extLst>
              <a:ext uri="{FF2B5EF4-FFF2-40B4-BE49-F238E27FC236}">
                <a16:creationId xmlns:a16="http://schemas.microsoft.com/office/drawing/2014/main" id="{35E4ED6E-2BCF-0241-9A97-A547EEC42E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49145" y="1070793"/>
            <a:ext cx="7180864" cy="4716413"/>
          </a:xfrm>
          <a:prstGeom prst="rect">
            <a:avLst/>
          </a:prstGeom>
        </p:spPr>
      </p:pic>
    </p:spTree>
    <p:extLst>
      <p:ext uri="{BB962C8B-B14F-4D97-AF65-F5344CB8AC3E}">
        <p14:creationId xmlns:p14="http://schemas.microsoft.com/office/powerpoint/2010/main" val="800372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ky, LEGO, toy&#10;&#10;Description automatically generated">
            <a:extLst>
              <a:ext uri="{FF2B5EF4-FFF2-40B4-BE49-F238E27FC236}">
                <a16:creationId xmlns:a16="http://schemas.microsoft.com/office/drawing/2014/main" id="{4D698AC8-0170-5847-BCCC-30E0F151E2E4}"/>
              </a:ext>
            </a:extLst>
          </p:cNvPr>
          <p:cNvPicPr>
            <a:picLocks noChangeAspect="1"/>
          </p:cNvPicPr>
          <p:nvPr/>
        </p:nvPicPr>
        <p:blipFill>
          <a:blip r:embed="rId3">
            <a:alphaModFix amt="77000"/>
            <a:extLst>
              <a:ext uri="{BEBA8EAE-BF5A-486C-A8C5-ECC9F3942E4B}">
                <a14:imgProps xmlns:a14="http://schemas.microsoft.com/office/drawing/2010/main">
                  <a14:imgLayer r:embed="rId4">
                    <a14:imgEffect>
                      <a14:brightnessContrast bright="-36000"/>
                    </a14:imgEffect>
                  </a14:imgLayer>
                </a14:imgProps>
              </a:ext>
            </a:extLst>
          </a:blip>
          <a:stretch>
            <a:fillRect/>
          </a:stretch>
        </p:blipFill>
        <p:spPr>
          <a:xfrm>
            <a:off x="0" y="-361950"/>
            <a:ext cx="12192000" cy="8119872"/>
          </a:xfrm>
          <a:prstGeom prst="rect">
            <a:avLst/>
          </a:prstGeom>
        </p:spPr>
      </p:pic>
      <p:sp>
        <p:nvSpPr>
          <p:cNvPr id="6" name="Oval 5">
            <a:extLst>
              <a:ext uri="{FF2B5EF4-FFF2-40B4-BE49-F238E27FC236}">
                <a16:creationId xmlns:a16="http://schemas.microsoft.com/office/drawing/2014/main" id="{046B8B95-0FFD-6849-AE5C-636C7B05DFC0}"/>
              </a:ext>
            </a:extLst>
          </p:cNvPr>
          <p:cNvSpPr/>
          <p:nvPr/>
        </p:nvSpPr>
        <p:spPr>
          <a:xfrm>
            <a:off x="3669957" y="905132"/>
            <a:ext cx="4852086" cy="504773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solidFill>
                  <a:schemeClr val="bg1"/>
                </a:solidFill>
              </a:rPr>
              <a:t>CONCLUSION</a:t>
            </a:r>
          </a:p>
        </p:txBody>
      </p:sp>
    </p:spTree>
    <p:extLst>
      <p:ext uri="{BB962C8B-B14F-4D97-AF65-F5344CB8AC3E}">
        <p14:creationId xmlns:p14="http://schemas.microsoft.com/office/powerpoint/2010/main" val="318664965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video game&#10;&#10;Description automatically generated with medium confidence">
            <a:extLst>
              <a:ext uri="{FF2B5EF4-FFF2-40B4-BE49-F238E27FC236}">
                <a16:creationId xmlns:a16="http://schemas.microsoft.com/office/drawing/2014/main" id="{69D1EEF5-614B-374D-9BA5-C891C343C282}"/>
              </a:ext>
            </a:extLst>
          </p:cNvPr>
          <p:cNvPicPr>
            <a:picLocks noGrp="1" noChangeAspect="1"/>
          </p:cNvPicPr>
          <p:nvPr>
            <p:ph idx="1"/>
          </p:nvPr>
        </p:nvPicPr>
        <p:blipFill>
          <a:blip r:embed="rId3">
            <a:alphaModFix amt="87000"/>
            <a:extLst>
              <a:ext uri="{BEBA8EAE-BF5A-486C-A8C5-ECC9F3942E4B}">
                <a14:imgProps xmlns:a14="http://schemas.microsoft.com/office/drawing/2010/main">
                  <a14:imgLayer r:embed="rId4">
                    <a14:imgEffect>
                      <a14:brightnessContrast bright="-31000"/>
                    </a14:imgEffect>
                  </a14:imgLayer>
                </a14:imgProps>
              </a:ext>
            </a:extLst>
          </a:blip>
          <a:stretch>
            <a:fillRect/>
          </a:stretch>
        </p:blipFill>
        <p:spPr>
          <a:xfrm>
            <a:off x="0" y="0"/>
            <a:ext cx="12192000" cy="6858000"/>
          </a:xfrm>
        </p:spPr>
      </p:pic>
      <p:sp>
        <p:nvSpPr>
          <p:cNvPr id="6" name="Oval 5">
            <a:extLst>
              <a:ext uri="{FF2B5EF4-FFF2-40B4-BE49-F238E27FC236}">
                <a16:creationId xmlns:a16="http://schemas.microsoft.com/office/drawing/2014/main" id="{046B8B95-0FFD-6849-AE5C-636C7B05DFC0}"/>
              </a:ext>
            </a:extLst>
          </p:cNvPr>
          <p:cNvSpPr/>
          <p:nvPr/>
        </p:nvSpPr>
        <p:spPr>
          <a:xfrm>
            <a:off x="3669957" y="905132"/>
            <a:ext cx="4852086" cy="504773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solidFill>
                  <a:schemeClr val="bg1"/>
                </a:solidFill>
              </a:rPr>
              <a:t>DATA</a:t>
            </a:r>
          </a:p>
        </p:txBody>
      </p:sp>
    </p:spTree>
    <p:extLst>
      <p:ext uri="{BB962C8B-B14F-4D97-AF65-F5344CB8AC3E}">
        <p14:creationId xmlns:p14="http://schemas.microsoft.com/office/powerpoint/2010/main" val="292291288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video game&#10;&#10;Description automatically generated with medium confidence">
            <a:extLst>
              <a:ext uri="{FF2B5EF4-FFF2-40B4-BE49-F238E27FC236}">
                <a16:creationId xmlns:a16="http://schemas.microsoft.com/office/drawing/2014/main" id="{69D1EEF5-614B-374D-9BA5-C891C343C282}"/>
              </a:ext>
            </a:extLst>
          </p:cNvPr>
          <p:cNvPicPr>
            <a:picLocks noGrp="1" noChangeAspect="1"/>
          </p:cNvPicPr>
          <p:nvPr>
            <p:ph idx="1"/>
          </p:nvPr>
        </p:nvPicPr>
        <p:blipFill>
          <a:blip r:embed="rId3">
            <a:alphaModFix amt="87000"/>
            <a:extLst>
              <a:ext uri="{BEBA8EAE-BF5A-486C-A8C5-ECC9F3942E4B}">
                <a14:imgProps xmlns:a14="http://schemas.microsoft.com/office/drawing/2010/main">
                  <a14:imgLayer r:embed="rId4">
                    <a14:imgEffect>
                      <a14:brightnessContrast bright="-31000"/>
                    </a14:imgEffect>
                  </a14:imgLayer>
                </a14:imgProps>
              </a:ext>
            </a:extLst>
          </a:blip>
          <a:stretch>
            <a:fillRect/>
          </a:stretch>
        </p:blipFill>
        <p:spPr>
          <a:xfrm>
            <a:off x="0" y="0"/>
            <a:ext cx="12192000" cy="6858000"/>
          </a:xfrm>
        </p:spPr>
      </p:pic>
      <p:sp>
        <p:nvSpPr>
          <p:cNvPr id="2" name="TextBox 1">
            <a:extLst>
              <a:ext uri="{FF2B5EF4-FFF2-40B4-BE49-F238E27FC236}">
                <a16:creationId xmlns:a16="http://schemas.microsoft.com/office/drawing/2014/main" id="{3E2FFDDF-F1F7-C84E-B46F-8AB7A98D788C}"/>
              </a:ext>
            </a:extLst>
          </p:cNvPr>
          <p:cNvSpPr txBox="1"/>
          <p:nvPr/>
        </p:nvSpPr>
        <p:spPr>
          <a:xfrm>
            <a:off x="1050324" y="5115697"/>
            <a:ext cx="1159292" cy="646331"/>
          </a:xfrm>
          <a:prstGeom prst="rect">
            <a:avLst/>
          </a:prstGeom>
          <a:noFill/>
        </p:spPr>
        <p:txBody>
          <a:bodyPr wrap="none" rtlCol="0">
            <a:spAutoFit/>
          </a:bodyPr>
          <a:lstStyle/>
          <a:p>
            <a:r>
              <a:rPr lang="en-US" sz="3600" b="1" dirty="0">
                <a:solidFill>
                  <a:schemeClr val="bg1"/>
                </a:solidFill>
              </a:rPr>
              <a:t>DATA</a:t>
            </a:r>
          </a:p>
        </p:txBody>
      </p:sp>
      <p:sp>
        <p:nvSpPr>
          <p:cNvPr id="8" name="Rectangle 7">
            <a:extLst>
              <a:ext uri="{FF2B5EF4-FFF2-40B4-BE49-F238E27FC236}">
                <a16:creationId xmlns:a16="http://schemas.microsoft.com/office/drawing/2014/main" id="{BF9E08E9-1E48-1940-9ACC-4D79DB463322}"/>
              </a:ext>
            </a:extLst>
          </p:cNvPr>
          <p:cNvSpPr/>
          <p:nvPr/>
        </p:nvSpPr>
        <p:spPr>
          <a:xfrm>
            <a:off x="4920563" y="383380"/>
            <a:ext cx="6498625" cy="6091239"/>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descr="Chart, box and whisker chart&#10;&#10;Description automatically generated">
            <a:extLst>
              <a:ext uri="{FF2B5EF4-FFF2-40B4-BE49-F238E27FC236}">
                <a16:creationId xmlns:a16="http://schemas.microsoft.com/office/drawing/2014/main" id="{E808456E-21A2-CB43-B744-FC8DA3D39D6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 b="-103"/>
          <a:stretch/>
        </p:blipFill>
        <p:spPr bwMode="auto">
          <a:xfrm>
            <a:off x="5198076" y="639483"/>
            <a:ext cx="5943600" cy="55790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808194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video game&#10;&#10;Description automatically generated with medium confidence">
            <a:extLst>
              <a:ext uri="{FF2B5EF4-FFF2-40B4-BE49-F238E27FC236}">
                <a16:creationId xmlns:a16="http://schemas.microsoft.com/office/drawing/2014/main" id="{69D1EEF5-614B-374D-9BA5-C891C343C282}"/>
              </a:ext>
            </a:extLst>
          </p:cNvPr>
          <p:cNvPicPr>
            <a:picLocks noGrp="1" noChangeAspect="1"/>
          </p:cNvPicPr>
          <p:nvPr>
            <p:ph idx="1"/>
          </p:nvPr>
        </p:nvPicPr>
        <p:blipFill>
          <a:blip r:embed="rId3">
            <a:alphaModFix amt="87000"/>
            <a:extLst>
              <a:ext uri="{BEBA8EAE-BF5A-486C-A8C5-ECC9F3942E4B}">
                <a14:imgProps xmlns:a14="http://schemas.microsoft.com/office/drawing/2010/main">
                  <a14:imgLayer r:embed="rId4">
                    <a14:imgEffect>
                      <a14:brightnessContrast bright="-31000"/>
                    </a14:imgEffect>
                  </a14:imgLayer>
                </a14:imgProps>
              </a:ext>
            </a:extLst>
          </a:blip>
          <a:stretch>
            <a:fillRect/>
          </a:stretch>
        </p:blipFill>
        <p:spPr>
          <a:xfrm>
            <a:off x="0" y="0"/>
            <a:ext cx="12192000" cy="6858000"/>
          </a:xfrm>
        </p:spPr>
      </p:pic>
      <p:sp>
        <p:nvSpPr>
          <p:cNvPr id="2" name="TextBox 1">
            <a:extLst>
              <a:ext uri="{FF2B5EF4-FFF2-40B4-BE49-F238E27FC236}">
                <a16:creationId xmlns:a16="http://schemas.microsoft.com/office/drawing/2014/main" id="{3E2FFDDF-F1F7-C84E-B46F-8AB7A98D788C}"/>
              </a:ext>
            </a:extLst>
          </p:cNvPr>
          <p:cNvSpPr txBox="1"/>
          <p:nvPr/>
        </p:nvSpPr>
        <p:spPr>
          <a:xfrm>
            <a:off x="1050324" y="5115697"/>
            <a:ext cx="1159292" cy="646331"/>
          </a:xfrm>
          <a:prstGeom prst="rect">
            <a:avLst/>
          </a:prstGeom>
          <a:noFill/>
        </p:spPr>
        <p:txBody>
          <a:bodyPr wrap="none" rtlCol="0">
            <a:spAutoFit/>
          </a:bodyPr>
          <a:lstStyle/>
          <a:p>
            <a:r>
              <a:rPr lang="en-US" sz="3600" b="1" dirty="0">
                <a:solidFill>
                  <a:schemeClr val="bg1"/>
                </a:solidFill>
              </a:rPr>
              <a:t>DATA</a:t>
            </a:r>
          </a:p>
        </p:txBody>
      </p:sp>
      <p:sp>
        <p:nvSpPr>
          <p:cNvPr id="9" name="Rectangle 8">
            <a:extLst>
              <a:ext uri="{FF2B5EF4-FFF2-40B4-BE49-F238E27FC236}">
                <a16:creationId xmlns:a16="http://schemas.microsoft.com/office/drawing/2014/main" id="{66176743-2718-D343-A26D-D1E37E6A0829}"/>
              </a:ext>
            </a:extLst>
          </p:cNvPr>
          <p:cNvSpPr/>
          <p:nvPr/>
        </p:nvSpPr>
        <p:spPr>
          <a:xfrm>
            <a:off x="4920562" y="900111"/>
            <a:ext cx="6498625" cy="5057775"/>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descr="Chart&#10;&#10;Description automatically generated">
            <a:extLst>
              <a:ext uri="{FF2B5EF4-FFF2-40B4-BE49-F238E27FC236}">
                <a16:creationId xmlns:a16="http://schemas.microsoft.com/office/drawing/2014/main" id="{DAD3CEF3-BCC9-5543-841A-E2BDFFBF75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0900" y="1186306"/>
            <a:ext cx="5757951" cy="4485387"/>
          </a:xfrm>
          <a:prstGeom prst="rect">
            <a:avLst/>
          </a:prstGeom>
        </p:spPr>
      </p:pic>
    </p:spTree>
    <p:extLst>
      <p:ext uri="{BB962C8B-B14F-4D97-AF65-F5344CB8AC3E}">
        <p14:creationId xmlns:p14="http://schemas.microsoft.com/office/powerpoint/2010/main" val="37916922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10;&#10;Description automatically generated">
            <a:extLst>
              <a:ext uri="{FF2B5EF4-FFF2-40B4-BE49-F238E27FC236}">
                <a16:creationId xmlns:a16="http://schemas.microsoft.com/office/drawing/2014/main" id="{DCD89C57-F18E-C142-8E80-D1918F590059}"/>
              </a:ext>
            </a:extLst>
          </p:cNvPr>
          <p:cNvPicPr>
            <a:picLocks noChangeAspect="1"/>
          </p:cNvPicPr>
          <p:nvPr/>
        </p:nvPicPr>
        <p:blipFill>
          <a:blip r:embed="rId3">
            <a:alphaModFix amt="89000"/>
            <a:extLst>
              <a:ext uri="{BEBA8EAE-BF5A-486C-A8C5-ECC9F3942E4B}">
                <a14:imgProps xmlns:a14="http://schemas.microsoft.com/office/drawing/2010/main">
                  <a14:imgLayer r:embed="rId4">
                    <a14:imgEffect>
                      <a14:brightnessContrast bright="-46000"/>
                    </a14:imgEffect>
                  </a14:imgLayer>
                </a14:imgProps>
              </a:ext>
            </a:extLst>
          </a:blip>
          <a:stretch>
            <a:fillRect/>
          </a:stretch>
        </p:blipFill>
        <p:spPr>
          <a:xfrm>
            <a:off x="0" y="0"/>
            <a:ext cx="12192000" cy="7315200"/>
          </a:xfrm>
          <a:prstGeom prst="rect">
            <a:avLst/>
          </a:prstGeom>
        </p:spPr>
      </p:pic>
      <p:sp>
        <p:nvSpPr>
          <p:cNvPr id="6" name="Oval 5">
            <a:extLst>
              <a:ext uri="{FF2B5EF4-FFF2-40B4-BE49-F238E27FC236}">
                <a16:creationId xmlns:a16="http://schemas.microsoft.com/office/drawing/2014/main" id="{046B8B95-0FFD-6849-AE5C-636C7B05DFC0}"/>
              </a:ext>
            </a:extLst>
          </p:cNvPr>
          <p:cNvSpPr/>
          <p:nvPr/>
        </p:nvSpPr>
        <p:spPr>
          <a:xfrm>
            <a:off x="3669957" y="905132"/>
            <a:ext cx="4852086" cy="504773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solidFill>
                  <a:schemeClr val="bg1"/>
                </a:solidFill>
              </a:rPr>
              <a:t>MODEL</a:t>
            </a:r>
          </a:p>
        </p:txBody>
      </p:sp>
    </p:spTree>
    <p:extLst>
      <p:ext uri="{BB962C8B-B14F-4D97-AF65-F5344CB8AC3E}">
        <p14:creationId xmlns:p14="http://schemas.microsoft.com/office/powerpoint/2010/main" val="252680041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person, indoor&#10;&#10;Description automatically generated">
            <a:extLst>
              <a:ext uri="{FF2B5EF4-FFF2-40B4-BE49-F238E27FC236}">
                <a16:creationId xmlns:a16="http://schemas.microsoft.com/office/drawing/2014/main" id="{61748222-C5CA-3F4C-B6A5-96E485AEB8B4}"/>
              </a:ext>
            </a:extLst>
          </p:cNvPr>
          <p:cNvPicPr>
            <a:picLocks noChangeAspect="1"/>
          </p:cNvPicPr>
          <p:nvPr/>
        </p:nvPicPr>
        <p:blipFill>
          <a:blip r:embed="rId3">
            <a:alphaModFix amt="89000"/>
            <a:extLst>
              <a:ext uri="{BEBA8EAE-BF5A-486C-A8C5-ECC9F3942E4B}">
                <a14:imgProps xmlns:a14="http://schemas.microsoft.com/office/drawing/2010/main">
                  <a14:imgLayer r:embed="rId4">
                    <a14:imgEffect>
                      <a14:brightnessContrast bright="-46000"/>
                    </a14:imgEffect>
                  </a14:imgLayer>
                </a14:imgProps>
              </a:ext>
            </a:extLst>
          </a:blip>
          <a:stretch>
            <a:fillRect/>
          </a:stretch>
        </p:blipFill>
        <p:spPr>
          <a:xfrm>
            <a:off x="0" y="0"/>
            <a:ext cx="12192000" cy="7315200"/>
          </a:xfrm>
          <a:prstGeom prst="rect">
            <a:avLst/>
          </a:prstGeom>
        </p:spPr>
      </p:pic>
      <p:sp>
        <p:nvSpPr>
          <p:cNvPr id="2" name="TextBox 1">
            <a:extLst>
              <a:ext uri="{FF2B5EF4-FFF2-40B4-BE49-F238E27FC236}">
                <a16:creationId xmlns:a16="http://schemas.microsoft.com/office/drawing/2014/main" id="{3E2FFDDF-F1F7-C84E-B46F-8AB7A98D788C}"/>
              </a:ext>
            </a:extLst>
          </p:cNvPr>
          <p:cNvSpPr txBox="1"/>
          <p:nvPr/>
        </p:nvSpPr>
        <p:spPr>
          <a:xfrm>
            <a:off x="1050324" y="5115697"/>
            <a:ext cx="1441420" cy="646331"/>
          </a:xfrm>
          <a:prstGeom prst="rect">
            <a:avLst/>
          </a:prstGeom>
          <a:noFill/>
        </p:spPr>
        <p:txBody>
          <a:bodyPr wrap="none" rtlCol="0">
            <a:spAutoFit/>
          </a:bodyPr>
          <a:lstStyle/>
          <a:p>
            <a:r>
              <a:rPr lang="en-US" sz="3600" b="1" dirty="0">
                <a:solidFill>
                  <a:schemeClr val="bg1"/>
                </a:solidFill>
              </a:rPr>
              <a:t>MODEL</a:t>
            </a:r>
          </a:p>
        </p:txBody>
      </p:sp>
      <p:sp>
        <p:nvSpPr>
          <p:cNvPr id="3" name="Oval 2">
            <a:extLst>
              <a:ext uri="{FF2B5EF4-FFF2-40B4-BE49-F238E27FC236}">
                <a16:creationId xmlns:a16="http://schemas.microsoft.com/office/drawing/2014/main" id="{30D492F7-44B5-6240-BDC2-A6CDAA8E52E6}"/>
              </a:ext>
            </a:extLst>
          </p:cNvPr>
          <p:cNvSpPr/>
          <p:nvPr/>
        </p:nvSpPr>
        <p:spPr>
          <a:xfrm>
            <a:off x="4357511" y="626534"/>
            <a:ext cx="2675467" cy="9595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Logistic Regression</a:t>
            </a:r>
          </a:p>
        </p:txBody>
      </p:sp>
      <p:sp>
        <p:nvSpPr>
          <p:cNvPr id="6" name="Oval 5">
            <a:extLst>
              <a:ext uri="{FF2B5EF4-FFF2-40B4-BE49-F238E27FC236}">
                <a16:creationId xmlns:a16="http://schemas.microsoft.com/office/drawing/2014/main" id="{0B3BE14F-1570-7840-B812-7B4B16C75C91}"/>
              </a:ext>
            </a:extLst>
          </p:cNvPr>
          <p:cNvSpPr/>
          <p:nvPr/>
        </p:nvSpPr>
        <p:spPr>
          <a:xfrm>
            <a:off x="7896578" y="1802567"/>
            <a:ext cx="2675467" cy="9595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Random Forest</a:t>
            </a:r>
          </a:p>
        </p:txBody>
      </p:sp>
      <p:sp>
        <p:nvSpPr>
          <p:cNvPr id="8" name="Oval 7">
            <a:extLst>
              <a:ext uri="{FF2B5EF4-FFF2-40B4-BE49-F238E27FC236}">
                <a16:creationId xmlns:a16="http://schemas.microsoft.com/office/drawing/2014/main" id="{9CBD7D5D-55AA-654E-94B6-228D2BABA490}"/>
              </a:ext>
            </a:extLst>
          </p:cNvPr>
          <p:cNvSpPr/>
          <p:nvPr/>
        </p:nvSpPr>
        <p:spPr>
          <a:xfrm>
            <a:off x="3420533" y="3036711"/>
            <a:ext cx="2675467" cy="9595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Gradient Boosting</a:t>
            </a:r>
          </a:p>
        </p:txBody>
      </p:sp>
      <p:sp>
        <p:nvSpPr>
          <p:cNvPr id="9" name="Oval 8">
            <a:extLst>
              <a:ext uri="{FF2B5EF4-FFF2-40B4-BE49-F238E27FC236}">
                <a16:creationId xmlns:a16="http://schemas.microsoft.com/office/drawing/2014/main" id="{4E0E1224-EF82-AF48-B59C-069D0EED20E2}"/>
              </a:ext>
            </a:extLst>
          </p:cNvPr>
          <p:cNvSpPr/>
          <p:nvPr/>
        </p:nvSpPr>
        <p:spPr>
          <a:xfrm>
            <a:off x="8585199" y="3996266"/>
            <a:ext cx="2675467" cy="9595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XGBoost</a:t>
            </a:r>
            <a:endParaRPr lang="en-US" dirty="0"/>
          </a:p>
        </p:txBody>
      </p:sp>
      <p:sp>
        <p:nvSpPr>
          <p:cNvPr id="10" name="Oval 9">
            <a:extLst>
              <a:ext uri="{FF2B5EF4-FFF2-40B4-BE49-F238E27FC236}">
                <a16:creationId xmlns:a16="http://schemas.microsoft.com/office/drawing/2014/main" id="{71A5F5D0-CFB5-744C-BDAC-C2021CBD15CA}"/>
              </a:ext>
            </a:extLst>
          </p:cNvPr>
          <p:cNvSpPr/>
          <p:nvPr/>
        </p:nvSpPr>
        <p:spPr>
          <a:xfrm>
            <a:off x="5122512" y="5282250"/>
            <a:ext cx="2675467" cy="9595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Neural Network</a:t>
            </a:r>
          </a:p>
        </p:txBody>
      </p:sp>
    </p:spTree>
    <p:extLst>
      <p:ext uri="{BB962C8B-B14F-4D97-AF65-F5344CB8AC3E}">
        <p14:creationId xmlns:p14="http://schemas.microsoft.com/office/powerpoint/2010/main" val="23280690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person, indoor&#10;&#10;Description automatically generated">
            <a:extLst>
              <a:ext uri="{FF2B5EF4-FFF2-40B4-BE49-F238E27FC236}">
                <a16:creationId xmlns:a16="http://schemas.microsoft.com/office/drawing/2014/main" id="{61748222-C5CA-3F4C-B6A5-96E485AEB8B4}"/>
              </a:ext>
            </a:extLst>
          </p:cNvPr>
          <p:cNvPicPr>
            <a:picLocks noChangeAspect="1"/>
          </p:cNvPicPr>
          <p:nvPr/>
        </p:nvPicPr>
        <p:blipFill>
          <a:blip r:embed="rId3">
            <a:alphaModFix amt="89000"/>
            <a:extLst>
              <a:ext uri="{BEBA8EAE-BF5A-486C-A8C5-ECC9F3942E4B}">
                <a14:imgProps xmlns:a14="http://schemas.microsoft.com/office/drawing/2010/main">
                  <a14:imgLayer r:embed="rId4">
                    <a14:imgEffect>
                      <a14:brightnessContrast bright="-46000"/>
                    </a14:imgEffect>
                  </a14:imgLayer>
                </a14:imgProps>
              </a:ext>
            </a:extLst>
          </a:blip>
          <a:stretch>
            <a:fillRect/>
          </a:stretch>
        </p:blipFill>
        <p:spPr>
          <a:xfrm>
            <a:off x="0" y="0"/>
            <a:ext cx="12192000" cy="7315200"/>
          </a:xfrm>
          <a:prstGeom prst="rect">
            <a:avLst/>
          </a:prstGeom>
        </p:spPr>
      </p:pic>
      <p:sp>
        <p:nvSpPr>
          <p:cNvPr id="2" name="TextBox 1">
            <a:extLst>
              <a:ext uri="{FF2B5EF4-FFF2-40B4-BE49-F238E27FC236}">
                <a16:creationId xmlns:a16="http://schemas.microsoft.com/office/drawing/2014/main" id="{3E2FFDDF-F1F7-C84E-B46F-8AB7A98D788C}"/>
              </a:ext>
            </a:extLst>
          </p:cNvPr>
          <p:cNvSpPr txBox="1"/>
          <p:nvPr/>
        </p:nvSpPr>
        <p:spPr>
          <a:xfrm>
            <a:off x="1050324" y="5115697"/>
            <a:ext cx="1441420" cy="646331"/>
          </a:xfrm>
          <a:prstGeom prst="rect">
            <a:avLst/>
          </a:prstGeom>
          <a:noFill/>
        </p:spPr>
        <p:txBody>
          <a:bodyPr wrap="none" rtlCol="0">
            <a:spAutoFit/>
          </a:bodyPr>
          <a:lstStyle/>
          <a:p>
            <a:r>
              <a:rPr lang="en-US" sz="3600" b="1" dirty="0">
                <a:solidFill>
                  <a:schemeClr val="bg1"/>
                </a:solidFill>
              </a:rPr>
              <a:t>MODEL</a:t>
            </a:r>
          </a:p>
        </p:txBody>
      </p:sp>
      <p:sp>
        <p:nvSpPr>
          <p:cNvPr id="4" name="Rectangle 3">
            <a:extLst>
              <a:ext uri="{FF2B5EF4-FFF2-40B4-BE49-F238E27FC236}">
                <a16:creationId xmlns:a16="http://schemas.microsoft.com/office/drawing/2014/main" id="{FBF42BA7-9226-BF43-892A-9B397DF167B5}"/>
              </a:ext>
            </a:extLst>
          </p:cNvPr>
          <p:cNvSpPr/>
          <p:nvPr/>
        </p:nvSpPr>
        <p:spPr>
          <a:xfrm>
            <a:off x="3358690" y="1290699"/>
            <a:ext cx="3316429" cy="1729292"/>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u="sng" dirty="0"/>
              <a:t>Random Forest</a:t>
            </a:r>
          </a:p>
          <a:p>
            <a:pPr algn="ctr"/>
            <a:endParaRPr lang="en-US" dirty="0"/>
          </a:p>
          <a:p>
            <a:pPr algn="ctr"/>
            <a:r>
              <a:rPr lang="en-US" dirty="0" err="1"/>
              <a:t>Max_depth</a:t>
            </a:r>
            <a:r>
              <a:rPr lang="en-US" dirty="0"/>
              <a:t>: [3, 10, </a:t>
            </a:r>
            <a:r>
              <a:rPr lang="en-US" dirty="0">
                <a:solidFill>
                  <a:schemeClr val="tx1"/>
                </a:solidFill>
                <a:highlight>
                  <a:srgbClr val="FFFF00"/>
                </a:highlight>
              </a:rPr>
              <a:t>15</a:t>
            </a:r>
            <a:r>
              <a:rPr lang="en-US" dirty="0"/>
              <a:t>]</a:t>
            </a:r>
          </a:p>
          <a:p>
            <a:pPr algn="ctr"/>
            <a:r>
              <a:rPr lang="en-US" dirty="0" err="1"/>
              <a:t>Min_samples_leaf</a:t>
            </a:r>
            <a:r>
              <a:rPr lang="en-US" dirty="0"/>
              <a:t>: [</a:t>
            </a:r>
            <a:r>
              <a:rPr lang="en-US" dirty="0">
                <a:solidFill>
                  <a:schemeClr val="tx1"/>
                </a:solidFill>
                <a:highlight>
                  <a:srgbClr val="FFFF00"/>
                </a:highlight>
              </a:rPr>
              <a:t>1</a:t>
            </a:r>
            <a:r>
              <a:rPr lang="en-US" dirty="0"/>
              <a:t>, 50, 100]</a:t>
            </a:r>
          </a:p>
          <a:p>
            <a:pPr algn="ctr"/>
            <a:r>
              <a:rPr lang="en-US" dirty="0" err="1"/>
              <a:t>N_estimators</a:t>
            </a:r>
            <a:r>
              <a:rPr lang="en-US" dirty="0"/>
              <a:t>: [</a:t>
            </a:r>
            <a:r>
              <a:rPr lang="en-US" dirty="0">
                <a:solidFill>
                  <a:schemeClr val="tx1"/>
                </a:solidFill>
                <a:highlight>
                  <a:srgbClr val="FFFF00"/>
                </a:highlight>
              </a:rPr>
              <a:t>100</a:t>
            </a:r>
            <a:r>
              <a:rPr lang="en-US" dirty="0"/>
              <a:t>]</a:t>
            </a:r>
          </a:p>
        </p:txBody>
      </p:sp>
      <p:sp>
        <p:nvSpPr>
          <p:cNvPr id="11" name="Rectangle 10">
            <a:extLst>
              <a:ext uri="{FF2B5EF4-FFF2-40B4-BE49-F238E27FC236}">
                <a16:creationId xmlns:a16="http://schemas.microsoft.com/office/drawing/2014/main" id="{FEC953F9-AAFF-7F4F-BF1C-845DBA22BBEE}"/>
              </a:ext>
            </a:extLst>
          </p:cNvPr>
          <p:cNvSpPr/>
          <p:nvPr/>
        </p:nvSpPr>
        <p:spPr>
          <a:xfrm>
            <a:off x="7775344" y="1290699"/>
            <a:ext cx="3316429" cy="1729292"/>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u="sng" dirty="0"/>
              <a:t>Gradient Boosting</a:t>
            </a:r>
          </a:p>
          <a:p>
            <a:pPr algn="ctr"/>
            <a:endParaRPr lang="en-US" dirty="0"/>
          </a:p>
          <a:p>
            <a:pPr algn="ctr"/>
            <a:r>
              <a:rPr lang="en-US" dirty="0" err="1"/>
              <a:t>Max_depth</a:t>
            </a:r>
            <a:r>
              <a:rPr lang="en-US" dirty="0"/>
              <a:t>: [3, </a:t>
            </a:r>
            <a:r>
              <a:rPr lang="en-US" dirty="0">
                <a:solidFill>
                  <a:schemeClr val="tx1"/>
                </a:solidFill>
                <a:highlight>
                  <a:srgbClr val="FFFF00"/>
                </a:highlight>
              </a:rPr>
              <a:t>10</a:t>
            </a:r>
            <a:r>
              <a:rPr lang="en-US" dirty="0"/>
              <a:t>, 1000]</a:t>
            </a:r>
          </a:p>
          <a:p>
            <a:pPr algn="ctr"/>
            <a:r>
              <a:rPr lang="en-US" dirty="0" err="1"/>
              <a:t>Min_samples_leaf</a:t>
            </a:r>
            <a:r>
              <a:rPr lang="en-US" dirty="0"/>
              <a:t>: [1, 50, </a:t>
            </a:r>
            <a:r>
              <a:rPr lang="en-US" dirty="0">
                <a:solidFill>
                  <a:schemeClr val="tx1"/>
                </a:solidFill>
                <a:highlight>
                  <a:srgbClr val="FFFF00"/>
                </a:highlight>
              </a:rPr>
              <a:t>100</a:t>
            </a:r>
            <a:r>
              <a:rPr lang="en-US" dirty="0"/>
              <a:t>]</a:t>
            </a:r>
          </a:p>
          <a:p>
            <a:pPr algn="ctr"/>
            <a:r>
              <a:rPr lang="en-US" dirty="0" err="1"/>
              <a:t>N_iter_no_change</a:t>
            </a:r>
            <a:r>
              <a:rPr lang="en-US" dirty="0"/>
              <a:t>: [</a:t>
            </a:r>
            <a:r>
              <a:rPr lang="en-US" dirty="0">
                <a:solidFill>
                  <a:schemeClr val="tx1"/>
                </a:solidFill>
                <a:highlight>
                  <a:srgbClr val="FFFF00"/>
                </a:highlight>
              </a:rPr>
              <a:t>5</a:t>
            </a:r>
            <a:r>
              <a:rPr lang="en-US" dirty="0"/>
              <a:t>]</a:t>
            </a:r>
          </a:p>
        </p:txBody>
      </p:sp>
      <p:sp>
        <p:nvSpPr>
          <p:cNvPr id="13" name="Rectangle 12">
            <a:extLst>
              <a:ext uri="{FF2B5EF4-FFF2-40B4-BE49-F238E27FC236}">
                <a16:creationId xmlns:a16="http://schemas.microsoft.com/office/drawing/2014/main" id="{F5642E65-BAF8-5342-AF02-A492DB04A26A}"/>
              </a:ext>
            </a:extLst>
          </p:cNvPr>
          <p:cNvSpPr/>
          <p:nvPr/>
        </p:nvSpPr>
        <p:spPr>
          <a:xfrm>
            <a:off x="3358690" y="3838010"/>
            <a:ext cx="3316429" cy="1729292"/>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u="sng" dirty="0" err="1"/>
              <a:t>XGBoost</a:t>
            </a:r>
            <a:endParaRPr lang="en-US" sz="2400" b="1" u="sng" dirty="0"/>
          </a:p>
          <a:p>
            <a:pPr algn="ctr"/>
            <a:endParaRPr lang="en-US" dirty="0"/>
          </a:p>
          <a:p>
            <a:pPr algn="ctr"/>
            <a:r>
              <a:rPr lang="en-US" dirty="0" err="1"/>
              <a:t>Max_depth</a:t>
            </a:r>
            <a:r>
              <a:rPr lang="en-US" dirty="0"/>
              <a:t>: [</a:t>
            </a:r>
            <a:r>
              <a:rPr lang="en-US" dirty="0">
                <a:solidFill>
                  <a:schemeClr val="tx1"/>
                </a:solidFill>
                <a:highlight>
                  <a:srgbClr val="FFFF00"/>
                </a:highlight>
              </a:rPr>
              <a:t>3</a:t>
            </a:r>
            <a:r>
              <a:rPr lang="en-US" dirty="0"/>
              <a:t>, 6, 10]</a:t>
            </a:r>
          </a:p>
          <a:p>
            <a:pPr algn="ctr"/>
            <a:r>
              <a:rPr lang="en-US" dirty="0" err="1"/>
              <a:t>Min_child_weight</a:t>
            </a:r>
            <a:r>
              <a:rPr lang="en-US" dirty="0"/>
              <a:t>: [</a:t>
            </a:r>
            <a:r>
              <a:rPr lang="en-US" dirty="0">
                <a:solidFill>
                  <a:schemeClr val="tx1"/>
                </a:solidFill>
                <a:highlight>
                  <a:srgbClr val="FFFF00"/>
                </a:highlight>
              </a:rPr>
              <a:t>1</a:t>
            </a:r>
            <a:r>
              <a:rPr lang="en-US" dirty="0"/>
              <a:t>, 50, 100]</a:t>
            </a:r>
          </a:p>
          <a:p>
            <a:pPr algn="ctr"/>
            <a:r>
              <a:rPr lang="en-US" dirty="0" err="1"/>
              <a:t>N_estimators</a:t>
            </a:r>
            <a:r>
              <a:rPr lang="en-US" dirty="0"/>
              <a:t>: [</a:t>
            </a:r>
            <a:r>
              <a:rPr lang="en-US" dirty="0">
                <a:solidFill>
                  <a:schemeClr val="tx1"/>
                </a:solidFill>
                <a:highlight>
                  <a:srgbClr val="FFFF00"/>
                </a:highlight>
              </a:rPr>
              <a:t>100</a:t>
            </a:r>
            <a:r>
              <a:rPr lang="en-US" dirty="0"/>
              <a:t>]</a:t>
            </a:r>
          </a:p>
        </p:txBody>
      </p:sp>
      <p:sp>
        <p:nvSpPr>
          <p:cNvPr id="14" name="Rectangle 13">
            <a:extLst>
              <a:ext uri="{FF2B5EF4-FFF2-40B4-BE49-F238E27FC236}">
                <a16:creationId xmlns:a16="http://schemas.microsoft.com/office/drawing/2014/main" id="{CBF0F5E5-06B2-CE43-A31A-C0D8F516819B}"/>
              </a:ext>
            </a:extLst>
          </p:cNvPr>
          <p:cNvSpPr/>
          <p:nvPr/>
        </p:nvSpPr>
        <p:spPr>
          <a:xfrm>
            <a:off x="7775343" y="3838010"/>
            <a:ext cx="3316429" cy="1729292"/>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u="sng" dirty="0"/>
              <a:t>Neural Network</a:t>
            </a:r>
          </a:p>
          <a:p>
            <a:pPr algn="ctr"/>
            <a:endParaRPr lang="en-US" dirty="0"/>
          </a:p>
          <a:p>
            <a:pPr algn="ctr"/>
            <a:r>
              <a:rPr lang="en-US" dirty="0"/>
              <a:t>Shape of input layers: [</a:t>
            </a:r>
            <a:r>
              <a:rPr lang="en-US" dirty="0">
                <a:solidFill>
                  <a:schemeClr val="tx1"/>
                </a:solidFill>
                <a:highlight>
                  <a:srgbClr val="FFFF00"/>
                </a:highlight>
              </a:rPr>
              <a:t>9</a:t>
            </a:r>
            <a:r>
              <a:rPr lang="en-US" dirty="0"/>
              <a:t>, 5]</a:t>
            </a:r>
          </a:p>
          <a:p>
            <a:pPr algn="ctr"/>
            <a:r>
              <a:rPr lang="en-US" dirty="0"/>
              <a:t># of hidden layers: [0, </a:t>
            </a:r>
            <a:r>
              <a:rPr lang="en-US" dirty="0">
                <a:solidFill>
                  <a:schemeClr val="tx1"/>
                </a:solidFill>
                <a:highlight>
                  <a:srgbClr val="FFFF00"/>
                </a:highlight>
              </a:rPr>
              <a:t>1</a:t>
            </a:r>
            <a:r>
              <a:rPr lang="en-US" dirty="0"/>
              <a:t>]</a:t>
            </a:r>
          </a:p>
          <a:p>
            <a:pPr algn="ctr"/>
            <a:endParaRPr lang="en-US" dirty="0"/>
          </a:p>
        </p:txBody>
      </p:sp>
    </p:spTree>
    <p:extLst>
      <p:ext uri="{BB962C8B-B14F-4D97-AF65-F5344CB8AC3E}">
        <p14:creationId xmlns:p14="http://schemas.microsoft.com/office/powerpoint/2010/main" val="5754696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erson&#10;&#10;Description automatically generated">
            <a:extLst>
              <a:ext uri="{FF2B5EF4-FFF2-40B4-BE49-F238E27FC236}">
                <a16:creationId xmlns:a16="http://schemas.microsoft.com/office/drawing/2014/main" id="{4D78C950-44F4-0E4A-841D-3F6D3AB81E1D}"/>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brightnessContrast bright="-22000"/>
                    </a14:imgEffect>
                  </a14:imgLayer>
                </a14:imgProps>
              </a:ext>
            </a:extLst>
          </a:blip>
          <a:stretch>
            <a:fillRect/>
          </a:stretch>
        </p:blipFill>
        <p:spPr>
          <a:xfrm>
            <a:off x="-936171" y="0"/>
            <a:ext cx="13128171" cy="6858000"/>
          </a:xfrm>
          <a:prstGeom prst="rect">
            <a:avLst/>
          </a:prstGeom>
        </p:spPr>
      </p:pic>
      <p:sp>
        <p:nvSpPr>
          <p:cNvPr id="6" name="Oval 5">
            <a:extLst>
              <a:ext uri="{FF2B5EF4-FFF2-40B4-BE49-F238E27FC236}">
                <a16:creationId xmlns:a16="http://schemas.microsoft.com/office/drawing/2014/main" id="{046B8B95-0FFD-6849-AE5C-636C7B05DFC0}"/>
              </a:ext>
            </a:extLst>
          </p:cNvPr>
          <p:cNvSpPr/>
          <p:nvPr/>
        </p:nvSpPr>
        <p:spPr>
          <a:xfrm>
            <a:off x="3669957" y="905132"/>
            <a:ext cx="4852086" cy="504773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solidFill>
                  <a:schemeClr val="bg1"/>
                </a:solidFill>
              </a:rPr>
              <a:t>RESULTS</a:t>
            </a:r>
          </a:p>
        </p:txBody>
      </p:sp>
    </p:spTree>
    <p:extLst>
      <p:ext uri="{BB962C8B-B14F-4D97-AF65-F5344CB8AC3E}">
        <p14:creationId xmlns:p14="http://schemas.microsoft.com/office/powerpoint/2010/main" val="93921061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erson&#10;&#10;Description automatically generated">
            <a:extLst>
              <a:ext uri="{FF2B5EF4-FFF2-40B4-BE49-F238E27FC236}">
                <a16:creationId xmlns:a16="http://schemas.microsoft.com/office/drawing/2014/main" id="{E9B4DC9D-436A-8047-868F-B4B5B471F624}"/>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brightnessContrast bright="-22000"/>
                    </a14:imgEffect>
                  </a14:imgLayer>
                </a14:imgProps>
              </a:ext>
            </a:extLst>
          </a:blip>
          <a:stretch>
            <a:fillRect/>
          </a:stretch>
        </p:blipFill>
        <p:spPr>
          <a:xfrm>
            <a:off x="-936171" y="0"/>
            <a:ext cx="13128171" cy="6858000"/>
          </a:xfrm>
          <a:prstGeom prst="rect">
            <a:avLst/>
          </a:prstGeom>
        </p:spPr>
      </p:pic>
      <p:sp>
        <p:nvSpPr>
          <p:cNvPr id="2" name="TextBox 1">
            <a:extLst>
              <a:ext uri="{FF2B5EF4-FFF2-40B4-BE49-F238E27FC236}">
                <a16:creationId xmlns:a16="http://schemas.microsoft.com/office/drawing/2014/main" id="{3E2FFDDF-F1F7-C84E-B46F-8AB7A98D788C}"/>
              </a:ext>
            </a:extLst>
          </p:cNvPr>
          <p:cNvSpPr txBox="1"/>
          <p:nvPr/>
        </p:nvSpPr>
        <p:spPr>
          <a:xfrm>
            <a:off x="1050324" y="5115697"/>
            <a:ext cx="1723549" cy="646331"/>
          </a:xfrm>
          <a:prstGeom prst="rect">
            <a:avLst/>
          </a:prstGeom>
          <a:noFill/>
        </p:spPr>
        <p:txBody>
          <a:bodyPr wrap="none" rtlCol="0">
            <a:spAutoFit/>
          </a:bodyPr>
          <a:lstStyle/>
          <a:p>
            <a:r>
              <a:rPr lang="en-US" sz="3600" b="1" dirty="0">
                <a:solidFill>
                  <a:schemeClr val="bg1"/>
                </a:solidFill>
              </a:rPr>
              <a:t>RESULTS</a:t>
            </a:r>
          </a:p>
        </p:txBody>
      </p:sp>
      <p:sp>
        <p:nvSpPr>
          <p:cNvPr id="10" name="Rectangle 9">
            <a:extLst>
              <a:ext uri="{FF2B5EF4-FFF2-40B4-BE49-F238E27FC236}">
                <a16:creationId xmlns:a16="http://schemas.microsoft.com/office/drawing/2014/main" id="{E79C524C-D7FB-864B-AEE2-E471CB6E0B3F}"/>
              </a:ext>
            </a:extLst>
          </p:cNvPr>
          <p:cNvSpPr/>
          <p:nvPr/>
        </p:nvSpPr>
        <p:spPr>
          <a:xfrm>
            <a:off x="3958686" y="1533525"/>
            <a:ext cx="7048500" cy="379095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6837D11-E873-1D41-83C4-C97E49FBC76F}"/>
              </a:ext>
            </a:extLst>
          </p:cNvPr>
          <p:cNvPicPr>
            <a:picLocks noChangeAspect="1"/>
          </p:cNvPicPr>
          <p:nvPr/>
        </p:nvPicPr>
        <p:blipFill>
          <a:blip r:embed="rId5"/>
          <a:stretch>
            <a:fillRect/>
          </a:stretch>
        </p:blipFill>
        <p:spPr>
          <a:xfrm>
            <a:off x="4409536" y="1924410"/>
            <a:ext cx="6146800" cy="3009180"/>
          </a:xfrm>
          <a:prstGeom prst="rect">
            <a:avLst/>
          </a:prstGeom>
        </p:spPr>
      </p:pic>
    </p:spTree>
    <p:extLst>
      <p:ext uri="{BB962C8B-B14F-4D97-AF65-F5344CB8AC3E}">
        <p14:creationId xmlns:p14="http://schemas.microsoft.com/office/powerpoint/2010/main" val="24654818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AngleLinesVTI">
  <a:themeElements>
    <a:clrScheme name="AnalogousFromRegularSeedRightStep">
      <a:dk1>
        <a:srgbClr val="000000"/>
      </a:dk1>
      <a:lt1>
        <a:srgbClr val="FFFFFF"/>
      </a:lt1>
      <a:dk2>
        <a:srgbClr val="1B2130"/>
      </a:dk2>
      <a:lt2>
        <a:srgbClr val="F3F1F0"/>
      </a:lt2>
      <a:accent1>
        <a:srgbClr val="23ADDC"/>
      </a:accent1>
      <a:accent2>
        <a:srgbClr val="1756D5"/>
      </a:accent2>
      <a:accent3>
        <a:srgbClr val="3B2CE7"/>
      </a:accent3>
      <a:accent4>
        <a:srgbClr val="7617D5"/>
      </a:accent4>
      <a:accent5>
        <a:srgbClr val="D729E7"/>
      </a:accent5>
      <a:accent6>
        <a:srgbClr val="D51796"/>
      </a:accent6>
      <a:hlink>
        <a:srgbClr val="BF5F3F"/>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1627</TotalTime>
  <Words>1082</Words>
  <Application>Microsoft Macintosh PowerPoint</Application>
  <PresentationFormat>Widescreen</PresentationFormat>
  <Paragraphs>83</Paragraphs>
  <Slides>14</Slides>
  <Notes>14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Univers Condensed Light</vt:lpstr>
      <vt:lpstr>Walbaum Display Light</vt:lpstr>
      <vt:lpstr>AngleLinesVTI</vt:lpstr>
      <vt:lpstr>Fraud detection in online transactions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detection in online transactions</dc:title>
  <dc:creator>Feifei Kong</dc:creator>
  <cp:lastModifiedBy>Feifei Kong</cp:lastModifiedBy>
  <cp:revision>4</cp:revision>
  <dcterms:created xsi:type="dcterms:W3CDTF">2022-02-22T17:41:35Z</dcterms:created>
  <dcterms:modified xsi:type="dcterms:W3CDTF">2022-02-23T20:48:42Z</dcterms:modified>
</cp:coreProperties>
</file>